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Override1.xml" ContentType="application/vnd.openxmlformats-officedocument.themeOverr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4"/>
  </p:sldMasterIdLst>
  <p:sldIdLst>
    <p:sldId id="293" r:id="rId5"/>
    <p:sldId id="297" r:id="rId6"/>
    <p:sldId id="298" r:id="rId7"/>
    <p:sldId id="299" r:id="rId8"/>
    <p:sldId id="300" r:id="rId9"/>
    <p:sldId id="301" r:id="rId10"/>
    <p:sldId id="302" r:id="rId11"/>
    <p:sldId id="308" r:id="rId12"/>
    <p:sldId id="310" r:id="rId13"/>
    <p:sldId id="306" r:id="rId14"/>
    <p:sldId id="309" r:id="rId15"/>
    <p:sldId id="311" r:id="rId16"/>
    <p:sldId id="307" r:id="rId17"/>
    <p:sldId id="303" r:id="rId18"/>
    <p:sldId id="304" r:id="rId19"/>
    <p:sldId id="305" r:id="rId20"/>
    <p:sldId id="315" r:id="rId21"/>
    <p:sldId id="316" r:id="rId22"/>
    <p:sldId id="313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4619" autoAdjust="0"/>
  </p:normalViewPr>
  <p:slideViewPr>
    <p:cSldViewPr snapToGrid="0">
      <p:cViewPr varScale="1">
        <p:scale>
          <a:sx n="86" d="100"/>
          <a:sy n="86" d="100"/>
        </p:scale>
        <p:origin x="470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theme" Target="theme/theme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presProps" Target="pres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904DB13E-F722-4ED6-BB00-556651E95281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0" name="Rectangle 9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11" name="Rectangle 10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15" name="Rectangle 14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E26428D7-C6F3-473D-A360-A3F5C3E8728C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/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9103" y="2244830"/>
            <a:ext cx="8933796" cy="2437232"/>
          </a:xfrm>
        </p:spPr>
        <p:txBody>
          <a:bodyPr tIns="45720" bIns="45720" anchor="ctr">
            <a:normAutofit/>
          </a:bodyPr>
          <a:lstStyle>
            <a:lvl1pPr algn="ctr">
              <a:lnSpc>
                <a:spcPct val="83000"/>
              </a:lnSpc>
              <a:defRPr lang="en-US" sz="6800" b="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9101" y="4682062"/>
            <a:ext cx="8936846" cy="457201"/>
          </a:xfrm>
        </p:spPr>
        <p:txBody>
          <a:bodyPr>
            <a:normAutofit/>
          </a:bodyPr>
          <a:lstStyle>
            <a:lvl1pPr marL="0" indent="0" algn="ctr">
              <a:spcBef>
                <a:spcPts val="0"/>
              </a:spcBef>
              <a:buNone/>
              <a:defRPr sz="1800" spc="80" baseline="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  <a:lvl2pPr marL="457200" indent="0" algn="ctr">
              <a:buNone/>
              <a:defRPr sz="1600"/>
            </a:lvl2pPr>
            <a:lvl3pPr marL="914400" indent="0" algn="ctr">
              <a:buNone/>
              <a:defRPr sz="16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20" name="Date Placeholder 19"/>
          <p:cNvSpPr>
            <a:spLocks noGrp="1"/>
          </p:cNvSpPr>
          <p:nvPr>
            <p:ph type="dt" sz="half" idx="10"/>
          </p:nvPr>
        </p:nvSpPr>
        <p:spPr>
          <a:xfrm>
            <a:off x="5318760" y="1341256"/>
            <a:ext cx="1554480" cy="485546"/>
          </a:xfrm>
        </p:spPr>
        <p:txBody>
          <a:bodyPr/>
          <a:lstStyle>
            <a:lvl1pPr algn="ctr">
              <a:defRPr sz="1300" spc="0" baseline="0">
                <a:solidFill>
                  <a:srgbClr val="FFFFFF"/>
                </a:solidFill>
                <a:latin typeface="+mn-lt"/>
              </a:defRPr>
            </a:lvl1pPr>
          </a:lstStyle>
          <a:p>
            <a:fld id="{EA0C0817-A112-4847-8014-A94B7D2A4EA3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21" name="Footer Placeholder 20"/>
          <p:cNvSpPr>
            <a:spLocks noGrp="1"/>
          </p:cNvSpPr>
          <p:nvPr>
            <p:ph type="ftr" sz="quarter" idx="11"/>
          </p:nvPr>
        </p:nvSpPr>
        <p:spPr>
          <a:xfrm>
            <a:off x="1629100" y="5177408"/>
            <a:ext cx="5730295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22" name="Slide Number Placeholder 21"/>
          <p:cNvSpPr>
            <a:spLocks noGrp="1"/>
          </p:cNvSpPr>
          <p:nvPr>
            <p:ph type="sldNum" sz="quarter" idx="12"/>
          </p:nvPr>
        </p:nvSpPr>
        <p:spPr>
          <a:xfrm>
            <a:off x="8606920" y="5177408"/>
            <a:ext cx="1955980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134443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34F40B7-36AB-4376-BE14-EF7004D79BB9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030085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91600" y="762000"/>
            <a:ext cx="2362200" cy="52578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762000"/>
            <a:ext cx="8077200" cy="52578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87CAB8-DCAE-46A5-AADA-B3FAD11A54E0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99999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32B432-ACDA-4023-A761-2BAB76577B62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04002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0A4A1889-E37C-4EC3-9E41-9DAD221CF389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23" name="Rectangle 22"/>
          <p:cNvSpPr/>
          <p:nvPr/>
        </p:nvSpPr>
        <p:spPr>
          <a:xfrm>
            <a:off x="1307870" y="1267730"/>
            <a:ext cx="9576262" cy="4307950"/>
          </a:xfrm>
          <a:prstGeom prst="rect">
            <a:avLst/>
          </a:prstGeom>
          <a:ln w="6350" cap="flat" cmpd="sng" algn="ctr">
            <a:noFill/>
            <a:prstDash val="solid"/>
          </a:ln>
          <a:effectLst>
            <a:outerShdw blurRad="50800" algn="ctr" rotWithShape="0">
              <a:prstClr val="black">
                <a:alpha val="66000"/>
              </a:prstClr>
            </a:outerShdw>
            <a:softEdge rad="0"/>
          </a:effectLst>
        </p:spPr>
      </p:sp>
      <p:sp>
        <p:nvSpPr>
          <p:cNvPr id="24" name="Rectangle 23"/>
          <p:cNvSpPr/>
          <p:nvPr/>
        </p:nvSpPr>
        <p:spPr>
          <a:xfrm>
            <a:off x="1447801" y="1411615"/>
            <a:ext cx="9296400" cy="4034770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75000"/>
                <a:lumOff val="25000"/>
              </a:schemeClr>
            </a:solidFill>
            <a:prstDash val="solid"/>
            <a:miter lim="800000"/>
          </a:ln>
          <a:effectLst/>
        </p:spPr>
      </p:sp>
      <p:sp>
        <p:nvSpPr>
          <p:cNvPr id="30" name="Rectangle 29"/>
          <p:cNvSpPr/>
          <p:nvPr/>
        </p:nvSpPr>
        <p:spPr>
          <a:xfrm>
            <a:off x="5135880" y="1267730"/>
            <a:ext cx="1920240" cy="73152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9156" y="2275165"/>
            <a:ext cx="8933688" cy="2406895"/>
          </a:xfrm>
        </p:spPr>
        <p:txBody>
          <a:bodyPr anchor="ctr">
            <a:normAutofit/>
          </a:bodyPr>
          <a:lstStyle>
            <a:lvl1pPr algn="ctr">
              <a:lnSpc>
                <a:spcPct val="83000"/>
              </a:lnSpc>
              <a:defRPr lang="en-US" sz="6800" kern="1200" cap="all" spc="-100" baseline="0" dirty="0">
                <a:solidFill>
                  <a:schemeClr val="tx1">
                    <a:lumMod val="85000"/>
                    <a:lumOff val="15000"/>
                  </a:schemeClr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grpSp>
        <p:nvGrpSpPr>
          <p:cNvPr id="16" name="Group 15">
            <a:extLst>
              <a:ext uri="{FF2B5EF4-FFF2-40B4-BE49-F238E27FC236}">
                <a16:creationId xmlns:a16="http://schemas.microsoft.com/office/drawing/2014/main" id="{1683EB04-C23E-490C-A1A6-030CF79D23C8}"/>
              </a:ext>
            </a:extLst>
          </p:cNvPr>
          <p:cNvGrpSpPr/>
          <p:nvPr/>
        </p:nvGrpSpPr>
        <p:grpSpPr>
          <a:xfrm>
            <a:off x="5250180" y="1267730"/>
            <a:ext cx="1691640" cy="615934"/>
            <a:chOff x="5250180" y="1267730"/>
            <a:chExt cx="1691640" cy="615934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F8A84C03-E1CA-4A4E-81D6-9BB0C335B7A0}"/>
                </a:ext>
              </a:extLst>
            </p:cNvPr>
            <p:cNvCxnSpPr/>
            <p:nvPr/>
          </p:nvCxnSpPr>
          <p:spPr>
            <a:xfrm>
              <a:off x="525018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>
              <a:extLst>
                <a:ext uri="{FF2B5EF4-FFF2-40B4-BE49-F238E27FC236}">
                  <a16:creationId xmlns:a16="http://schemas.microsoft.com/office/drawing/2014/main" id="{4A26FB5A-D5D1-4DAB-AC43-7F51A7F2D197}"/>
                </a:ext>
              </a:extLst>
            </p:cNvPr>
            <p:cNvCxnSpPr/>
            <p:nvPr/>
          </p:nvCxnSpPr>
          <p:spPr>
            <a:xfrm>
              <a:off x="6941820" y="1267730"/>
              <a:ext cx="0" cy="612648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49303F14-E560-4C02-94F4-B4695FE26813}"/>
                </a:ext>
              </a:extLst>
            </p:cNvPr>
            <p:cNvCxnSpPr/>
            <p:nvPr/>
          </p:nvCxnSpPr>
          <p:spPr>
            <a:xfrm>
              <a:off x="5250180" y="1883664"/>
              <a:ext cx="1691640" cy="0"/>
            </a:xfrm>
            <a:prstGeom prst="line">
              <a:avLst/>
            </a:prstGeom>
            <a:solidFill>
              <a:schemeClr val="tx1">
                <a:lumMod val="85000"/>
                <a:lumOff val="15000"/>
              </a:schemeClr>
            </a:solidFill>
            <a:ln>
              <a:solidFill>
                <a:srgbClr val="FFFFFF"/>
              </a:solidFill>
              <a:miter lim="800000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9156" y="4682062"/>
            <a:ext cx="8939784" cy="457200"/>
          </a:xfrm>
        </p:spPr>
        <p:txBody>
          <a:bodyPr anchor="t">
            <a:normAutofit/>
          </a:bodyPr>
          <a:lstStyle>
            <a:lvl1pPr marL="0" indent="0" algn="ctr">
              <a:buNone/>
              <a:tabLst>
                <a:tab pos="2633663" algn="l"/>
              </a:tabLst>
              <a:defRPr sz="1800">
                <a:solidFill>
                  <a:schemeClr val="tx1">
                    <a:lumMod val="95000"/>
                    <a:lumOff val="5000"/>
                  </a:schemeClr>
                </a:solidFill>
                <a:effectLst/>
              </a:defRPr>
            </a:lvl1pPr>
            <a:lvl2pPr marL="457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318760" y="1344502"/>
            <a:ext cx="1554480" cy="498781"/>
          </a:xfrm>
        </p:spPr>
        <p:txBody>
          <a:bodyPr/>
          <a:lstStyle>
            <a:lvl1pPr algn="ctr">
              <a:defRPr lang="en-US" sz="1300" kern="1200" spc="0" baseline="0">
                <a:solidFill>
                  <a:srgbClr val="FFFFFF"/>
                </a:solidFill>
                <a:latin typeface="+mn-lt"/>
                <a:ea typeface="+mn-ea"/>
                <a:cs typeface="+mn-cs"/>
              </a:defRPr>
            </a:lvl1pPr>
          </a:lstStyle>
          <a:p>
            <a:fld id="{D9C646AA-F36E-4540-911D-FFFC0A0EF24A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629157" y="5177408"/>
            <a:ext cx="5660134" cy="228600"/>
          </a:xfrm>
        </p:spPr>
        <p:txBody>
          <a:bodyPr/>
          <a:lstStyle>
            <a:lvl1pPr algn="l"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604504" y="5177408"/>
            <a:ext cx="1958339" cy="22860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796025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680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61760" y="2103120"/>
            <a:ext cx="4663440" cy="3749040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186D26-FA5F-4637-B602-B7C2DC34CFD4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19987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 i="0">
                <a:solidFill>
                  <a:schemeClr val="tx1"/>
                </a:solidFill>
                <a:latin typeface="+mn-lt"/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92472"/>
            <a:ext cx="4663440" cy="3163825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58712" y="2074334"/>
            <a:ext cx="4663440" cy="640080"/>
          </a:xfrm>
        </p:spPr>
        <p:txBody>
          <a:bodyPr anchor="ctr">
            <a:normAutofit/>
          </a:bodyPr>
          <a:lstStyle>
            <a:lvl1pPr marL="0" indent="0" algn="l">
              <a:spcBef>
                <a:spcPts val="0"/>
              </a:spcBef>
              <a:buNone/>
              <a:defRPr sz="1900" b="1">
                <a:solidFill>
                  <a:schemeClr val="tx1"/>
                </a:solidFill>
              </a:defRPr>
            </a:lvl1pPr>
            <a:lvl2pPr marL="457200" indent="0">
              <a:buNone/>
              <a:defRPr sz="18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458712" y="2792471"/>
            <a:ext cx="4663440" cy="3164509"/>
          </a:xfrm>
        </p:spPr>
        <p:txBody>
          <a:bodyPr/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A7F15D8-96D1-4781-BC50-CA8A088B2FE4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6868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A96C99-B8F8-4528-BD05-0E16E943DC09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19674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636942-C211-4B28-8DBD-C953E00AF71B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7824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D5E1BBF9-8BEF-4353-BA68-30AAF9EBD8D8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B941C21-2A5D-4912-AB06-1BB0C0EB6AE1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58200" y="607392"/>
            <a:ext cx="3161963" cy="1645920"/>
          </a:xfrm>
        </p:spPr>
        <p:txBody>
          <a:bodyPr anchor="b">
            <a:normAutofit/>
          </a:bodyPr>
          <a:lstStyle>
            <a:lvl1pPr algn="l" defTabSz="914400" rtl="0" eaLnBrk="1" latinLnBrk="0" hangingPunct="1">
              <a:lnSpc>
                <a:spcPct val="100000"/>
              </a:lnSpc>
              <a:spcBef>
                <a:spcPct val="0"/>
              </a:spcBef>
              <a:buNone/>
              <a:defRPr lang="en-US" sz="3200" b="0" kern="1200" cap="none" spc="0" baseline="0" dirty="0">
                <a:solidFill>
                  <a:schemeClr val="tx1"/>
                </a:solidFill>
                <a:effectLst/>
                <a:latin typeface="+mj-lt"/>
                <a:ea typeface="+mn-ea"/>
                <a:cs typeface="+mn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5800" y="609600"/>
            <a:ext cx="6858000" cy="5334000"/>
          </a:xfrm>
        </p:spPr>
        <p:txBody>
          <a:bodyPr/>
          <a:lstStyle>
            <a:lvl1pPr>
              <a:defRPr sz="1900"/>
            </a:lvl1pPr>
            <a:lvl2pPr>
              <a:defRPr sz="1600"/>
            </a:lvl2pPr>
            <a:lvl3pPr>
              <a:defRPr sz="14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58200" y="2336800"/>
            <a:ext cx="3161963" cy="3606800"/>
          </a:xfrm>
        </p:spPr>
        <p:txBody>
          <a:bodyPr>
            <a:normAutofit/>
          </a:bodyPr>
          <a:lstStyle>
            <a:lvl1pPr marL="0" indent="0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>
          <a:xfrm>
            <a:off x="5588000" y="6035040"/>
            <a:ext cx="1955800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7E8D12A6-918A-48BD-8CB9-CA713993B0EA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685801" y="6035040"/>
            <a:ext cx="4584700" cy="365760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3435" cy="365760"/>
          </a:xfrm>
        </p:spPr>
        <p:txBody>
          <a:bodyPr/>
          <a:lstStyle>
            <a:lvl1pPr>
              <a:defRPr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88635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687CA98-D9C7-497F-A1DA-7D22F8753BCE}"/>
              </a:ext>
            </a:extLst>
          </p:cNvPr>
          <p:cNvSpPr/>
          <p:nvPr/>
        </p:nvSpPr>
        <p:spPr>
          <a:xfrm>
            <a:off x="8119870" y="237744"/>
            <a:ext cx="3826596" cy="6382512"/>
          </a:xfrm>
          <a:prstGeom prst="rect">
            <a:avLst/>
          </a:prstGeom>
          <a:solidFill>
            <a:schemeClr val="bg1">
              <a:lumMod val="85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8599" y="237744"/>
            <a:ext cx="7696201" cy="6382512"/>
          </a:xfr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5662337" y="6035040"/>
            <a:ext cx="2071963" cy="365760"/>
          </a:xfrm>
        </p:spPr>
        <p:txBody>
          <a:bodyPr/>
          <a:lstStyle>
            <a:lvl1pPr>
              <a:defRPr b="1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</a:defRPr>
            </a:lvl1pPr>
          </a:lstStyle>
          <a:p>
            <a:fld id="{E778CE86-875F-4587-BCF6-FA054AFC0D53}" type="datetime1">
              <a:rPr lang="en-US" smtClean="0"/>
              <a:pPr/>
              <a:t>6/21/2021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12648" y="6035040"/>
            <a:ext cx="4588002" cy="365760"/>
          </a:xfrm>
        </p:spPr>
        <p:txBody>
          <a:bodyPr/>
          <a:lstStyle>
            <a:lvl1pPr marL="0" algn="r" defTabSz="914400" rtl="0" eaLnBrk="1" latinLnBrk="0" hangingPunct="1">
              <a:defRPr lang="en-US" sz="1000" b="1" kern="1200" dirty="0">
                <a:solidFill>
                  <a:srgbClr val="FFFFFF"/>
                </a:solidFill>
                <a:effectLst>
                  <a:outerShdw blurRad="19050" dist="6350" dir="2700000" algn="tl" rotWithShape="0">
                    <a:prstClr val="black">
                      <a:alpha val="40000"/>
                    </a:prstClr>
                  </a:outerShdw>
                </a:effectLst>
                <a:latin typeface="+mn-lt"/>
                <a:ea typeface="+mn-ea"/>
                <a:cs typeface="+mn-cs"/>
              </a:defRPr>
            </a:lvl1pPr>
          </a:lstStyle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396728" y="6035040"/>
            <a:ext cx="1225296" cy="365760"/>
          </a:xfrm>
        </p:spPr>
        <p:txBody>
          <a:bodyPr/>
          <a:lstStyle/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F8B3D8CC-BB13-41A5-8F34-B8E84A4F9534}"/>
              </a:ext>
            </a:extLst>
          </p:cNvPr>
          <p:cNvSpPr/>
          <p:nvPr/>
        </p:nvSpPr>
        <p:spPr>
          <a:xfrm>
            <a:off x="8254660" y="374904"/>
            <a:ext cx="3557016" cy="6108192"/>
          </a:xfrm>
          <a:prstGeom prst="rect">
            <a:avLst/>
          </a:prstGeom>
          <a:noFill/>
          <a:ln w="6350" cap="sq">
            <a:solidFill>
              <a:schemeClr val="tx1">
                <a:lumMod val="75000"/>
                <a:lumOff val="25000"/>
              </a:schemeClr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477250" y="603504"/>
            <a:ext cx="3144774" cy="1645920"/>
          </a:xfrm>
        </p:spPr>
        <p:txBody>
          <a:bodyPr anchor="b">
            <a:noAutofit/>
          </a:bodyPr>
          <a:lstStyle>
            <a:lvl1pPr algn="l">
              <a:lnSpc>
                <a:spcPct val="100000"/>
              </a:lnSpc>
              <a:defRPr sz="3200" b="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477250" y="2386584"/>
            <a:ext cx="3144774" cy="3511296"/>
          </a:xfrm>
        </p:spPr>
        <p:txBody>
          <a:bodyPr>
            <a:normAutofit/>
          </a:bodyPr>
          <a:lstStyle>
            <a:lvl1pPr marL="0" indent="0" algn="l">
              <a:lnSpc>
                <a:spcPct val="110000"/>
              </a:lnSpc>
              <a:spcBef>
                <a:spcPts val="800"/>
              </a:spcBef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291304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1E94681D-2A4C-4A8D-B9B5-31D440D0328D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234696" y="237744"/>
            <a:ext cx="11722608" cy="6382512"/>
          </a:xfrm>
          <a:prstGeom prst="rect">
            <a:avLst/>
          </a:prstGeom>
          <a:solidFill>
            <a:schemeClr val="bg1">
              <a:lumMod val="75000"/>
              <a:alpha val="60000"/>
            </a:schemeClr>
          </a:solidFill>
          <a:ln w="6350" cap="flat" cmpd="sng" algn="ctr">
            <a:noFill/>
            <a:prstDash val="solid"/>
          </a:ln>
          <a:effectLst>
            <a:softEdge rad="0"/>
          </a:effectLst>
        </p:spPr>
      </p:sp>
      <p:sp>
        <p:nvSpPr>
          <p:cNvPr id="8" name="Rectangle 7"/>
          <p:cNvSpPr/>
          <p:nvPr/>
        </p:nvSpPr>
        <p:spPr>
          <a:xfrm>
            <a:off x="371856" y="374904"/>
            <a:ext cx="11448288" cy="6108192"/>
          </a:xfrm>
          <a:prstGeom prst="rect">
            <a:avLst/>
          </a:prstGeom>
          <a:noFill/>
          <a:ln w="6350" cap="sq" cmpd="sng" algn="ctr">
            <a:solidFill>
              <a:schemeClr val="tx1">
                <a:lumMod val="85000"/>
                <a:lumOff val="15000"/>
              </a:schemeClr>
            </a:solidFill>
            <a:prstDash val="solid"/>
            <a:miter lim="800000"/>
          </a:ln>
          <a:effectLst/>
        </p:spPr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6800" y="642594"/>
            <a:ext cx="10058400" cy="1371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103120"/>
            <a:ext cx="10058400" cy="38496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56794" y="6035040"/>
            <a:ext cx="2893045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F6FA2B21-3FCD-4721-B95C-427943F61125}" type="datetime1">
              <a:rPr lang="en-US" smtClean="0"/>
              <a:t>6/21/2021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66800" y="6035040"/>
            <a:ext cx="58166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80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87000" y="6035040"/>
            <a:ext cx="838200" cy="36576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fld id="{34B7E4EF-A1BD-40F4-AB7B-04F084DD991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2156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lang="en-US" sz="4000" i="0" kern="1200" cap="none" spc="0" baseline="0" dirty="0">
          <a:solidFill>
            <a:schemeClr val="tx1">
              <a:lumMod val="85000"/>
              <a:lumOff val="15000"/>
            </a:schemeClr>
          </a:solidFill>
          <a:effectLst/>
          <a:latin typeface="+mj-lt"/>
          <a:ea typeface="+mn-ea"/>
          <a:cs typeface="+mn-cs"/>
        </a:defRPr>
      </a:lvl1pPr>
    </p:titleStyle>
    <p:bodyStyle>
      <a:lvl1pPr marL="182880" indent="-182880" algn="l" defTabSz="914400" rtl="0" eaLnBrk="1" latinLnBrk="0" hangingPunct="1">
        <a:lnSpc>
          <a:spcPct val="110000"/>
        </a:lnSpc>
        <a:spcBef>
          <a:spcPts val="900"/>
        </a:spcBef>
        <a:spcAft>
          <a:spcPts val="0"/>
        </a:spcAft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5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3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100000"/>
        </a:lnSpc>
        <a:spcBef>
          <a:spcPts val="500"/>
        </a:spcBef>
        <a:buClr>
          <a:schemeClr val="tx1">
            <a:lumMod val="85000"/>
            <a:lumOff val="15000"/>
          </a:schemeClr>
        </a:buClr>
        <a:buFont typeface="Garamond" pitchFamily="18" charset="0"/>
        <a:buChar char="◦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slideLayout" Target="../slideLayouts/slideLayout1.xml"/><Relationship Id="rId1" Type="http://schemas.openxmlformats.org/officeDocument/2006/relationships/themeOverride" Target="../theme/themeOverr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D9F73848-91FE-4D29-B0DC-BFC4084166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0" y="-839"/>
            <a:ext cx="12191980" cy="6858000"/>
          </a:xfrm>
          <a:prstGeom prst="rect">
            <a:avLst/>
          </a:prstGeom>
        </p:spPr>
      </p:pic>
      <p:sp>
        <p:nvSpPr>
          <p:cNvPr id="89" name="Rectangle 88">
            <a:extLst>
              <a:ext uri="{FF2B5EF4-FFF2-40B4-BE49-F238E27FC236}">
                <a16:creationId xmlns:a16="http://schemas.microsoft.com/office/drawing/2014/main" id="{2644B391-9BFE-445C-A9EC-F544BB85FB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695067" y="1808532"/>
            <a:ext cx="5452527" cy="3240936"/>
          </a:xfrm>
          <a:prstGeom prst="rect">
            <a:avLst/>
          </a:prstGeom>
          <a:solidFill>
            <a:schemeClr val="bg1">
              <a:lumMod val="75000"/>
              <a:lumOff val="25000"/>
            </a:schemeClr>
          </a:solidFill>
          <a:ln w="6350" cap="sq" cmpd="sng" algn="ctr">
            <a:noFill/>
            <a:prstDash val="solid"/>
            <a:miter lim="800000"/>
          </a:ln>
          <a:effectLst/>
        </p:spPr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80F26E69-87D9-4655-AE7B-280A87AA3CA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861010" y="1975104"/>
            <a:ext cx="5120640" cy="2907792"/>
          </a:xfrm>
          <a:prstGeom prst="rect">
            <a:avLst/>
          </a:prstGeom>
          <a:noFill/>
          <a:ln w="6350" cap="sq" cmpd="sng" algn="ctr">
            <a:solidFill>
              <a:schemeClr val="tx1"/>
            </a:solidFill>
            <a:prstDash val="solid"/>
            <a:miter lim="800000"/>
          </a:ln>
          <a:effectLst>
            <a:softEdge rad="0"/>
          </a:effectLst>
        </p:spPr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8C3B467-088C-4F3D-A9A7-105C4E1E20C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033793" y="2355458"/>
            <a:ext cx="4775075" cy="1630907"/>
          </a:xfrm>
        </p:spPr>
        <p:txBody>
          <a:bodyPr>
            <a:normAutofit/>
          </a:bodyPr>
          <a:lstStyle/>
          <a:p>
            <a:r>
              <a:rPr lang="en-US" sz="4400" b="1" dirty="0" err="1">
                <a:solidFill>
                  <a:schemeClr val="tx1"/>
                </a:solidFill>
              </a:rPr>
              <a:t>Linova</a:t>
            </a:r>
            <a:r>
              <a:rPr lang="en-US" sz="4400" b="1" dirty="0">
                <a:solidFill>
                  <a:schemeClr val="tx1"/>
                </a:solidFill>
              </a:rPr>
              <a:t> and kingdom</a:t>
            </a:r>
            <a:br>
              <a:rPr lang="en-US" sz="4400" dirty="0">
                <a:solidFill>
                  <a:schemeClr val="tx1"/>
                </a:solidFill>
              </a:rPr>
            </a:br>
            <a:r>
              <a:rPr lang="en-US" sz="2400" dirty="0" err="1">
                <a:solidFill>
                  <a:schemeClr val="tx1"/>
                </a:solidFill>
              </a:rPr>
              <a:t>codeforces</a:t>
            </a:r>
            <a:r>
              <a:rPr lang="en-US" sz="2400" dirty="0">
                <a:solidFill>
                  <a:schemeClr val="tx1"/>
                </a:solidFill>
              </a:rPr>
              <a:t> round #635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8722DDC-8EEE-4A06-8DFE-B44871EAA2C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033793" y="3995988"/>
            <a:ext cx="4775075" cy="559656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>
                <a:solidFill>
                  <a:schemeClr val="tx1"/>
                </a:solidFill>
              </a:rPr>
              <a:t>Mauricio Carazas Segovia</a:t>
            </a:r>
          </a:p>
        </p:txBody>
      </p:sp>
    </p:spTree>
    <p:extLst>
      <p:ext uri="{BB962C8B-B14F-4D97-AF65-F5344CB8AC3E}">
        <p14:creationId xmlns:p14="http://schemas.microsoft.com/office/powerpoint/2010/main" val="426968152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D586-3C18-413A-A4BD-688CBF36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2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EA89F-25DC-4598-870F-226F49D08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011227" cy="3849624"/>
          </a:xfrm>
        </p:spPr>
        <p:txBody>
          <a:bodyPr>
            <a:normAutofit/>
          </a:bodyPr>
          <a:lstStyle/>
          <a:p>
            <a:r>
              <a:rPr lang="es-ES" sz="2000" dirty="0"/>
              <a:t>En el segundo ejemplo, la elección de ciudades 3, 4 en desarrollo industrial puede llegar a una suma de 3, pero recuerde que </a:t>
            </a:r>
            <a:r>
              <a:rPr lang="es-ES" sz="2000" dirty="0" err="1"/>
              <a:t>Linova</a:t>
            </a:r>
            <a:r>
              <a:rPr lang="es-ES" sz="2000" dirty="0"/>
              <a:t> planea elegir exactamente k ciudades en desarrollo industrial, entonces la suma máxima es 2.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80B4E-3332-418A-A07C-40BF4888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746" y="2103120"/>
            <a:ext cx="4617454" cy="352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7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FCC81-7AD2-4028-80E9-053C93858C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480DF8C-0DCE-424C-9D62-D723363CBA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BDBDC39-4212-4BC5-9062-B52FE3A6D6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0011" y="2103120"/>
            <a:ext cx="5211977" cy="25161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8926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B02C1E-FBD7-451F-A267-8E89DD2B5B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FC708C-3559-4F0E-9144-F07BC31015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31365FD-43AC-4347-A0EB-ECD4C4C86F0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8" b="15599"/>
          <a:stretch/>
        </p:blipFill>
        <p:spPr>
          <a:xfrm>
            <a:off x="1524000" y="792331"/>
            <a:ext cx="9144000" cy="5273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0157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D586-3C18-413A-A4BD-688CBF36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2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EA89F-25DC-4598-870F-226F49D08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011227" cy="3849624"/>
          </a:xfrm>
        </p:spPr>
        <p:txBody>
          <a:bodyPr>
            <a:normAutofit/>
          </a:bodyPr>
          <a:lstStyle/>
          <a:p>
            <a:r>
              <a:rPr lang="es-ES" sz="2000" dirty="0"/>
              <a:t>En el segundo ejemplo, la elección de ciudades 3, 4 en desarrollo industrial puede llegar a una suma de 3, pero recuerde que </a:t>
            </a:r>
            <a:r>
              <a:rPr lang="es-ES" sz="2000" dirty="0" err="1"/>
              <a:t>Linova</a:t>
            </a:r>
            <a:r>
              <a:rPr lang="es-ES" sz="2000" dirty="0"/>
              <a:t> planea elegir exactamente k ciudades en desarrollo industrial, entonces la suma máxima es 2.</a:t>
            </a:r>
            <a:endParaRPr lang="en-US" sz="20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CA80B4E-3332-418A-A07C-40BF48889B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07746" y="2103120"/>
            <a:ext cx="4617454" cy="35224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214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C78263-6B5B-4D61-A89D-5EACC41CD0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B8158A7-A42E-4F1D-9B01-36A24B2AA0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174F246-7FA8-478E-B4EC-EBD5CB0E8B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6803" y="1414515"/>
            <a:ext cx="4882768" cy="34292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73279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34BC0B-66C7-44E0-8142-D47AAB48B6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4B0EDA2-C114-40F1-9693-F34E8450589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CEAF4B5-578A-4792-B5F0-5267BE92C07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508"/>
          <a:stretch/>
        </p:blipFill>
        <p:spPr>
          <a:xfrm>
            <a:off x="2262326" y="769621"/>
            <a:ext cx="7667348" cy="5318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35691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64E87-7A34-4B64-B7A7-F9FE31E1F6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5345A6-7F04-43CE-9BC6-F60C78CC272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DFA50DA-CDC9-488E-8EC7-DB03D4D8E5B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9194" y="905256"/>
            <a:ext cx="9173612" cy="5001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0062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03D37C-1D37-4DDE-8A1C-65F2AA403D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0D889A-6ADF-4D49-80D8-DE3C91287C4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6A267BC-4D08-44AF-A110-A6A66C0D743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935" t="16959" r="3301" b="19609"/>
          <a:stretch/>
        </p:blipFill>
        <p:spPr>
          <a:xfrm>
            <a:off x="2129161" y="1253971"/>
            <a:ext cx="7933678" cy="43500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193331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F29DDF-E04E-4E00-BDED-3D534F50FA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C42F7F-D20F-463C-8033-8CBB609BDD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E972B19-C36A-4ABF-B6B0-6CDA7DF683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26454" y="642594"/>
            <a:ext cx="8122180" cy="56198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76228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8A9EAD-B6D2-4F9C-A455-D551BC132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1322C8-69D9-46CE-B3BE-4B64816CD7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A4C7DD06-1BEC-413A-9BAD-83FBF410A6A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73189" y="279707"/>
            <a:ext cx="2680415" cy="601012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57AE47A-4E37-4C0E-BBD3-A2A69206F0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89233" y="852083"/>
            <a:ext cx="3305636" cy="53633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17140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025699-ACE2-44FE-90A6-BF64C03B39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/>
              <a:t>Linova</a:t>
            </a:r>
            <a:r>
              <a:rPr lang="es-ES" dirty="0"/>
              <a:t> and </a:t>
            </a:r>
            <a:r>
              <a:rPr lang="es-ES" dirty="0" err="1"/>
              <a:t>Kingdom</a:t>
            </a:r>
            <a:r>
              <a:rPr lang="es-ES" dirty="0"/>
              <a:t>	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5A852F-2A20-4579-B0D3-569E8CB730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s-ES" sz="2000" dirty="0"/>
              <a:t>A </a:t>
            </a:r>
            <a:r>
              <a:rPr lang="es-ES" sz="2000" dirty="0" err="1"/>
              <a:t>Linova</a:t>
            </a:r>
            <a:r>
              <a:rPr lang="es-ES" sz="2000" dirty="0"/>
              <a:t> le </a:t>
            </a:r>
            <a:r>
              <a:rPr lang="es-ES" sz="2000" dirty="0" err="1"/>
              <a:t>encata</a:t>
            </a:r>
            <a:r>
              <a:rPr lang="es-ES" sz="2000" dirty="0"/>
              <a:t> escribir novelas cortas, la otra noche soñó con un reino fantástico, a penas despertó empezó a escribir su novela.</a:t>
            </a:r>
          </a:p>
          <a:p>
            <a:pPr marL="0" indent="0">
              <a:buNone/>
            </a:pPr>
            <a:r>
              <a:rPr lang="es-ES" sz="2000" dirty="0"/>
              <a:t>Hay </a:t>
            </a:r>
            <a:r>
              <a:rPr lang="es-ES" sz="2000" b="1" dirty="0"/>
              <a:t>n</a:t>
            </a:r>
            <a:r>
              <a:rPr lang="es-ES" sz="2000" dirty="0"/>
              <a:t> ciudades y (</a:t>
            </a:r>
            <a:r>
              <a:rPr lang="es-ES" sz="2000" b="1" dirty="0"/>
              <a:t>n-1</a:t>
            </a:r>
            <a:r>
              <a:rPr lang="es-ES" sz="2000" dirty="0"/>
              <a:t>) caminos de doble vía conectando pares de ciudades del reino. Desde cualquier ciudad puedes llegar a otra a través de los caminos. Las ciudades están enumeradas de 1 a n; donde n es la capital del reino. </a:t>
            </a:r>
            <a:r>
              <a:rPr lang="es-ES" sz="2000" b="1" dirty="0"/>
              <a:t>ENTONCES EL REINO TIENE UNA ESTRUCTURA ÁRBOL</a:t>
            </a:r>
            <a:r>
              <a:rPr lang="es-ES" sz="2000" dirty="0"/>
              <a:t>.</a:t>
            </a:r>
          </a:p>
          <a:p>
            <a:pPr marL="0" indent="0">
              <a:buNone/>
            </a:pPr>
            <a:r>
              <a:rPr lang="es-ES" dirty="0"/>
              <a:t>	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96632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A7FB88-3D45-4469-9718-DE34DA527A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99A1951-6A7C-4A79-9C6A-6F85DC40BD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Como reina, </a:t>
            </a:r>
            <a:r>
              <a:rPr lang="es-ES" sz="2000" dirty="0" err="1"/>
              <a:t>Linova</a:t>
            </a:r>
            <a:r>
              <a:rPr lang="es-ES" sz="2000" dirty="0"/>
              <a:t> planea elegir exactamente </a:t>
            </a:r>
            <a:r>
              <a:rPr lang="es-ES" sz="2000" b="1" dirty="0"/>
              <a:t>k</a:t>
            </a:r>
            <a:r>
              <a:rPr lang="es-ES" sz="2000" dirty="0"/>
              <a:t> ciudades que desarrollen </a:t>
            </a:r>
            <a:r>
              <a:rPr lang="es-ES" sz="2000" b="1" dirty="0"/>
              <a:t>industria</a:t>
            </a:r>
            <a:r>
              <a:rPr lang="es-ES" sz="2000" dirty="0"/>
              <a:t>, mientras que las otras ciudades desarrollarán el </a:t>
            </a:r>
            <a:r>
              <a:rPr lang="es-ES" sz="2000" b="1" dirty="0"/>
              <a:t>turismo</a:t>
            </a:r>
            <a:r>
              <a:rPr lang="es-ES" sz="2000" dirty="0"/>
              <a:t>. La capital también puede ser una ciudad industrial o turística.</a:t>
            </a:r>
          </a:p>
          <a:p>
            <a:endParaRPr lang="es-ES" sz="2000" dirty="0"/>
          </a:p>
          <a:p>
            <a:r>
              <a:rPr lang="es-ES" sz="2000" dirty="0"/>
              <a:t>Se celebra una reunión en la capital una vez al año. Para asistir a la reunión, </a:t>
            </a:r>
            <a:r>
              <a:rPr lang="es-ES" sz="2000" b="1" dirty="0"/>
              <a:t>cada ciudad industrial envía un enviado</a:t>
            </a:r>
            <a:r>
              <a:rPr lang="es-ES" sz="2000" dirty="0"/>
              <a:t>. Todos los enviados seguirán el camino más corto desde la ciudad de salida hasta la capital (</a:t>
            </a:r>
            <a:r>
              <a:rPr lang="es-ES" sz="2000" b="1" dirty="0"/>
              <a:t>que es único</a:t>
            </a:r>
            <a:r>
              <a:rPr lang="es-ES" sz="2000" dirty="0"/>
              <a:t>).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164143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921AEA-C98B-4450-8A8D-F2BA790F9B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1FE4D7-371A-4C4E-A379-043818FBD9E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Viajar en ciudades turísticas es agradable. </a:t>
            </a:r>
            <a:r>
              <a:rPr lang="es-ES" sz="2000" b="1" dirty="0"/>
              <a:t>Para cada enviado, su felicidad es igual al número de ciudades turísticas en su camino.</a:t>
            </a:r>
          </a:p>
          <a:p>
            <a:endParaRPr lang="es-ES" sz="2000" dirty="0"/>
          </a:p>
          <a:p>
            <a:r>
              <a:rPr lang="es-ES" sz="2000" dirty="0"/>
              <a:t>Para ser una reina amada por la gente, </a:t>
            </a:r>
            <a:r>
              <a:rPr lang="es-ES" sz="2000" dirty="0" err="1"/>
              <a:t>Linova</a:t>
            </a:r>
            <a:r>
              <a:rPr lang="es-ES" sz="2000" dirty="0"/>
              <a:t> quiere elegir k ciudades que puedan maximizar la suma de alegrías de todos los enviados. ¿Puedes </a:t>
            </a:r>
            <a:r>
              <a:rPr lang="es-ES" sz="2000" b="1" dirty="0"/>
              <a:t>calcular la suma máxima para ella</a:t>
            </a:r>
            <a:r>
              <a:rPr lang="es-ES" sz="2000" dirty="0"/>
              <a:t>?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2834244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D380C3-0EC0-4030-8FB9-F8F2164400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INPUT</a:t>
            </a:r>
            <a:endParaRPr 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3102A9-3C90-4B1B-9400-9F608093EC38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>
                <a:normAutofit fontScale="85000" lnSpcReduction="20000"/>
              </a:bodyPr>
              <a:lstStyle/>
              <a:p>
                <a:r>
                  <a:rPr lang="es-ES" sz="2000" dirty="0"/>
                  <a:t>La primera línea contiene 2 enteros </a:t>
                </a:r>
                <a:r>
                  <a:rPr lang="es-ES" sz="2000" b="1" dirty="0"/>
                  <a:t>k</a:t>
                </a:r>
                <a:r>
                  <a:rPr lang="es-ES" sz="2000" dirty="0"/>
                  <a:t> y </a:t>
                </a:r>
                <a:r>
                  <a:rPr lang="es-ES" sz="2000" b="1" dirty="0"/>
                  <a:t>n</a:t>
                </a:r>
                <a:r>
                  <a:rPr lang="es-ES" sz="2000" dirty="0"/>
                  <a:t>, donde:  </a:t>
                </a:r>
              </a:p>
              <a:p>
                <a:pPr marL="548640" lvl="2" indent="0" algn="ctr">
                  <a:buNone/>
                </a:pPr>
                <a:r>
                  <a:rPr lang="es-ES" sz="1700" b="0" dirty="0"/>
                  <a:t>	</a:t>
                </a:r>
                <a14:m>
                  <m:oMath xmlns:m="http://schemas.openxmlformats.org/officeDocument/2006/math">
                    <m:r>
                      <a:rPr lang="es-ES" sz="2200" b="0" i="1" smtClean="0">
                        <a:latin typeface="Cambria Math" panose="02040503050406030204" pitchFamily="18" charset="0"/>
                      </a:rPr>
                      <m:t>2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≤2∗</m:t>
                    </m:r>
                    <m:sSup>
                      <m:sSupPr>
                        <m:ctrlPr>
                          <a:rPr lang="es-E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10</m:t>
                        </m:r>
                      </m:e>
                      <m:sup>
                        <m:r>
                          <a:rPr lang="es-ES" sz="22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  1≤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𝑘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≤</m:t>
                    </m:r>
                    <m:r>
                      <a:rPr lang="es-ES" sz="22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𝑛</m:t>
                    </m:r>
                  </m:oMath>
                </a14:m>
                <a:endParaRPr lang="en-US" sz="2200" dirty="0"/>
              </a:p>
              <a:p>
                <a:pPr marL="0" indent="0">
                  <a:buNone/>
                </a:pPr>
                <a:r>
                  <a:rPr lang="en-US" sz="2000" dirty="0"/>
                  <a:t>	Son el </a:t>
                </a:r>
                <a:r>
                  <a:rPr lang="en-US" sz="2000" dirty="0" err="1"/>
                  <a:t>número</a:t>
                </a:r>
                <a:r>
                  <a:rPr lang="en-US" sz="2000" dirty="0"/>
                  <a:t> de </a:t>
                </a:r>
                <a:r>
                  <a:rPr lang="en-US" sz="2000" dirty="0" err="1"/>
                  <a:t>ciudades</a:t>
                </a:r>
                <a:r>
                  <a:rPr lang="en-US" sz="2000" dirty="0"/>
                  <a:t> y de </a:t>
                </a:r>
                <a:r>
                  <a:rPr lang="en-US" sz="2000" dirty="0" err="1"/>
                  <a:t>ciudades</a:t>
                </a:r>
                <a:r>
                  <a:rPr lang="en-US" sz="2000" dirty="0"/>
                  <a:t> industrials </a:t>
                </a:r>
                <a:r>
                  <a:rPr lang="es-ES" sz="2000" dirty="0"/>
                  <a:t>respectivamente</a:t>
                </a:r>
                <a:r>
                  <a:rPr lang="en-US" sz="2000" dirty="0"/>
                  <a:t>.</a:t>
                </a:r>
              </a:p>
              <a:p>
                <a:pPr marL="0" indent="0">
                  <a:buNone/>
                </a:pPr>
                <a:endParaRPr lang="en-US" sz="2000" dirty="0"/>
              </a:p>
              <a:p>
                <a:pPr marL="0" indent="0">
                  <a:buNone/>
                </a:pPr>
                <a:endParaRPr lang="en-US" sz="2000" dirty="0"/>
              </a:p>
              <a:p>
                <a:r>
                  <a:rPr lang="es-ES" sz="2000" dirty="0"/>
                  <a:t>Cada una de las siguientes </a:t>
                </a:r>
                <a:r>
                  <a:rPr lang="es-ES" sz="2000" b="1" dirty="0"/>
                  <a:t>n − 1 </a:t>
                </a:r>
                <a:r>
                  <a:rPr lang="es-ES" sz="2000" dirty="0"/>
                  <a:t>líneas contiene dos números enteros </a:t>
                </a:r>
                <a:r>
                  <a:rPr lang="es-ES" sz="2000" b="1" dirty="0"/>
                  <a:t>u</a:t>
                </a:r>
                <a:r>
                  <a:rPr lang="es-ES" sz="2000" dirty="0"/>
                  <a:t> y </a:t>
                </a:r>
                <a:r>
                  <a:rPr lang="es-ES" sz="2000" b="1" dirty="0"/>
                  <a:t>v</a:t>
                </a:r>
                <a:r>
                  <a:rPr lang="es-ES" sz="2000" dirty="0"/>
                  <a:t>  donde: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"/>
                    </m:oMathParaPr>
                    <m:oMath xmlns:m="http://schemas.openxmlformats.org/officeDocument/2006/math">
                      <m:r>
                        <a:rPr lang="es-ES" sz="2200" b="0" i="1" smtClean="0">
                          <a:latin typeface="Cambria Math" panose="02040503050406030204" pitchFamily="18" charset="0"/>
                        </a:rPr>
                        <m:t>1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𝑢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,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𝑣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≤</m:t>
                      </m:r>
                      <m:r>
                        <a:rPr lang="es-ES" sz="2200" b="0" i="1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𝑛</m:t>
                      </m:r>
                    </m:oMath>
                  </m:oMathPara>
                </a14:m>
                <a:endParaRPr lang="es-ES" sz="2200" dirty="0"/>
              </a:p>
              <a:p>
                <a:pPr marL="0" indent="0">
                  <a:buNone/>
                </a:pPr>
                <a:r>
                  <a:rPr lang="es-ES" sz="2000" dirty="0"/>
                  <a:t>	Lo que indica que hay una carretera que conecta la ciudad </a:t>
                </a:r>
                <a:r>
                  <a:rPr lang="es-ES" sz="2000" b="1" dirty="0"/>
                  <a:t>u</a:t>
                </a:r>
                <a:r>
                  <a:rPr lang="es-ES" sz="2000" dirty="0"/>
                  <a:t> y la ciudad </a:t>
                </a:r>
                <a:r>
                  <a:rPr lang="es-ES" sz="2000" b="1" dirty="0"/>
                  <a:t>v</a:t>
                </a:r>
                <a:r>
                  <a:rPr lang="es-ES" sz="2000" dirty="0"/>
                  <a:t>.</a:t>
                </a:r>
              </a:p>
              <a:p>
                <a:endParaRPr lang="es-ES" sz="2000" dirty="0"/>
              </a:p>
              <a:p>
                <a:r>
                  <a:rPr lang="es-ES" sz="2000" dirty="0"/>
                  <a:t>Está garantizado que desde cualquier ciudad, se puede llegar a cualquier otra ciudad por las carreteras.</a:t>
                </a:r>
                <a:endParaRPr lang="en-US" sz="2000" dirty="0"/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Content Placeholder 2">
                <a:extLst>
                  <a:ext uri="{FF2B5EF4-FFF2-40B4-BE49-F238E27FC236}">
                    <a16:creationId xmlns:a16="http://schemas.microsoft.com/office/drawing/2014/main" id="{2F3102A9-3C90-4B1B-9400-9F608093EC3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303" t="-1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32867795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746A74-3820-43E9-B426-0F53FF0B57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OUTPUT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5CAED1-425F-435A-8A2A-04B7254739B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s-ES" sz="2000" dirty="0"/>
              <a:t>Imprime un solo entero: la máxima suma posible de felicitaciones de todos los enviados.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451152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3AD586-3C18-413A-A4BD-688CBF3694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EJEMPLO 1 :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9EA89F-25DC-4598-870F-226F49D08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66800" y="2103120"/>
            <a:ext cx="4011227" cy="3849624"/>
          </a:xfrm>
        </p:spPr>
        <p:txBody>
          <a:bodyPr>
            <a:normAutofit/>
          </a:bodyPr>
          <a:lstStyle/>
          <a:p>
            <a:r>
              <a:rPr lang="es-ES" sz="2000" dirty="0"/>
              <a:t>En el primer ejemplo, </a:t>
            </a:r>
            <a:r>
              <a:rPr lang="es-ES" sz="2000" dirty="0" err="1"/>
              <a:t>Linova</a:t>
            </a:r>
            <a:r>
              <a:rPr lang="es-ES" sz="2000" dirty="0"/>
              <a:t> puede elegir las ciudades 2, 5, 6, 7 para desarrollar la industria, luego la felicidad del enviado de la ciudad 2 es 1, la felicidad de los enviados de las ciudades 5, 6, 7 es 2. La suma de las felicidades es 7, y se puede demostrar que es el máximo.</a:t>
            </a:r>
            <a:endParaRPr lang="en-US" sz="20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EE685A2-3085-4F9B-86ED-F6F1B8A08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87864" y="2103120"/>
            <a:ext cx="4237336" cy="37568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0447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A0FDC3-23BC-4846-ACD4-E980E75215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3460B5-C686-4190-8BDC-C6A2AF95B0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F39AD09-ED21-4C45-91CB-432A17CEBF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3480" y="1929465"/>
            <a:ext cx="10325040" cy="2999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3390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AutoShape 8">
            <a:extLst>
              <a:ext uri="{FF2B5EF4-FFF2-40B4-BE49-F238E27FC236}">
                <a16:creationId xmlns:a16="http://schemas.microsoft.com/office/drawing/2014/main" id="{48CD961F-FEE6-49B1-8366-17F9488B889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1189608" y="-1477392"/>
            <a:ext cx="5058792" cy="50587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5EF48430-72DF-4EA2-80A8-6FF3DDFC2CD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7210"/>
          <a:stretch/>
        </p:blipFill>
        <p:spPr>
          <a:xfrm>
            <a:off x="2288958" y="673535"/>
            <a:ext cx="7918883" cy="55109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453882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avonVTI">
  <a:themeElements>
    <a:clrScheme name="Median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Savon">
      <a:majorFont>
        <a:latin typeface="Avenir Next LT Pro Light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Avenir Next LT Pro" panose="02020404030301010803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Savon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satMod val="105000"/>
                <a:lumMod val="105000"/>
              </a:schemeClr>
            </a:gs>
            <a:gs pos="100000">
              <a:schemeClr val="phClr">
                <a:tint val="65000"/>
                <a:satMod val="100000"/>
                <a:lumMod val="100000"/>
              </a:schemeClr>
            </a:gs>
            <a:gs pos="100000">
              <a:schemeClr val="phClr">
                <a:tint val="70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0000"/>
                <a:lumMod val="100000"/>
              </a:schemeClr>
            </a:gs>
            <a:gs pos="50000">
              <a:schemeClr val="phClr">
                <a:shade val="99000"/>
                <a:satMod val="105000"/>
                <a:lumMod val="100000"/>
              </a:schemeClr>
            </a:gs>
            <a:gs pos="100000">
              <a:schemeClr val="phClr">
                <a:shade val="98000"/>
                <a:satMod val="105000"/>
                <a:lumMod val="100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12700" dir="5400000" algn="ctr" rotWithShape="0">
              <a:srgbClr val="000000">
                <a:alpha val="63000"/>
              </a:srgbClr>
            </a:outerShdw>
          </a:effectLst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  <a:scene3d>
            <a:camera prst="orthographicFront">
              <a:rot lat="0" lon="0" rev="0"/>
            </a:camera>
            <a:lightRig rig="flat" dir="tl">
              <a:rot lat="0" lon="0" rev="4200000"/>
            </a:lightRig>
          </a:scene3d>
          <a:sp3d prstMaterial="flat">
            <a:bevelT w="50800" h="63500" prst="riblet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hade val="100000"/>
                <a:satMod val="300000"/>
              </a:schemeClr>
            </a:gs>
            <a:gs pos="100000">
              <a:schemeClr val="phClr">
                <a:tint val="100000"/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tint val="95000"/>
              </a:schemeClr>
              <a:schemeClr val="phClr">
                <a:shade val="92000"/>
                <a:satMod val="115000"/>
              </a:schemeClr>
            </a:duotone>
          </a:blip>
          <a:tile tx="0" ty="0" sx="60000" sy="6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avonVTI" id="{A72E8C35-66DD-49F8-AF66-813F19B983AE}" vid="{93CCBC76-B7A1-4C3D-93EA-5CE34C4670F9}"/>
    </a:ext>
  </a:extLst>
</a:theme>
</file>

<file path=ppt/theme/themeOverride1.xml><?xml version="1.0" encoding="utf-8"?>
<a:themeOverride xmlns:a="http://schemas.openxmlformats.org/drawingml/2006/main">
  <a:clrScheme name="Blue">
    <a:dk1>
      <a:sysClr val="windowText" lastClr="000000"/>
    </a:dk1>
    <a:lt1>
      <a:sysClr val="window" lastClr="FFFFFF"/>
    </a:lt1>
    <a:dk2>
      <a:srgbClr val="17406D"/>
    </a:dk2>
    <a:lt2>
      <a:srgbClr val="DBEFF9"/>
    </a:lt2>
    <a:accent1>
      <a:srgbClr val="0F6FC6"/>
    </a:accent1>
    <a:accent2>
      <a:srgbClr val="009DD9"/>
    </a:accent2>
    <a:accent3>
      <a:srgbClr val="0BD0D9"/>
    </a:accent3>
    <a:accent4>
      <a:srgbClr val="10CF9B"/>
    </a:accent4>
    <a:accent5>
      <a:srgbClr val="7CCA62"/>
    </a:accent5>
    <a:accent6>
      <a:srgbClr val="A5C249"/>
    </a:accent6>
    <a:hlink>
      <a:srgbClr val="F49100"/>
    </a:hlink>
    <a:folHlink>
      <a:srgbClr val="85DFD0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2" ma:contentTypeDescription="Create a new document." ma:contentTypeScope="" ma:versionID="a410dd7f93c95333ffa1b60ed6adedd1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a936d9baba76aa3866493feff160faab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975FBC4-9D33-46BE-911D-419763BA9AF9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294F055B-D391-44D3-A87A-BCD07BD5A31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6DBD101-FC0A-4B21-82B0-57CAA7AEEC71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{43B0576C-D949-431D-BAAF-8E4F63CC22D5}tf56219246_win32</Template>
  <TotalTime>113</TotalTime>
  <Words>515</Words>
  <Application>Microsoft Office PowerPoint</Application>
  <PresentationFormat>Widescreen</PresentationFormat>
  <Paragraphs>31</Paragraphs>
  <Slides>19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Avenir Next LT Pro</vt:lpstr>
      <vt:lpstr>Avenir Next LT Pro Light</vt:lpstr>
      <vt:lpstr>Cambria Math</vt:lpstr>
      <vt:lpstr>Garamond</vt:lpstr>
      <vt:lpstr>SavonVTI</vt:lpstr>
      <vt:lpstr>Linova and kingdom codeforces round #635</vt:lpstr>
      <vt:lpstr>Linova and Kingdom </vt:lpstr>
      <vt:lpstr>PowerPoint Presentation</vt:lpstr>
      <vt:lpstr>PowerPoint Presentation</vt:lpstr>
      <vt:lpstr>INPUT</vt:lpstr>
      <vt:lpstr>OUTPUT</vt:lpstr>
      <vt:lpstr>EJEMPLO 1 :</vt:lpstr>
      <vt:lpstr>PowerPoint Presentation</vt:lpstr>
      <vt:lpstr>PowerPoint Presentation</vt:lpstr>
      <vt:lpstr>EJEMPLO 2 :</vt:lpstr>
      <vt:lpstr>PowerPoint Presentation</vt:lpstr>
      <vt:lpstr>PowerPoint Presentation</vt:lpstr>
      <vt:lpstr>EJEMPLO 2 :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Linova and kingdom codeforces round #635</dc:title>
  <dc:creator>Mauricio Carazas Segovia</dc:creator>
  <cp:lastModifiedBy>Mauricio Carazas Segovia</cp:lastModifiedBy>
  <cp:revision>9</cp:revision>
  <dcterms:created xsi:type="dcterms:W3CDTF">2021-06-21T15:02:36Z</dcterms:created>
  <dcterms:modified xsi:type="dcterms:W3CDTF">2021-06-21T16:55:51Z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